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7"/>
  </p:notesMasterIdLst>
  <p:sldIdLst>
    <p:sldId id="307" r:id="rId2"/>
    <p:sldId id="308" r:id="rId3"/>
    <p:sldId id="341" r:id="rId4"/>
    <p:sldId id="331" r:id="rId5"/>
    <p:sldId id="312" r:id="rId6"/>
    <p:sldId id="313" r:id="rId7"/>
    <p:sldId id="332" r:id="rId8"/>
    <p:sldId id="334" r:id="rId9"/>
    <p:sldId id="336" r:id="rId10"/>
    <p:sldId id="337" r:id="rId11"/>
    <p:sldId id="338" r:id="rId12"/>
    <p:sldId id="325" r:id="rId13"/>
    <p:sldId id="330" r:id="rId14"/>
    <p:sldId id="339" r:id="rId15"/>
    <p:sldId id="340" r:id="rId1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mbria Math" panose="02040503050406030204" pitchFamily="18" charset="0"/>
      <p:regular r:id="rId22"/>
    </p:embeddedFont>
    <p:embeddedFont>
      <p:font typeface="Arial Rounded MT Bold" panose="020F0704030504030204" pitchFamily="34" charset="0"/>
      <p:regular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Arial Black" panose="020B0A04020102020204" pitchFamily="34" charset="0"/>
      <p:bold r:id="rId26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7CD"/>
    <a:srgbClr val="002850"/>
    <a:srgbClr val="0000CD"/>
    <a:srgbClr val="00A8E9"/>
    <a:srgbClr val="003769"/>
    <a:srgbClr val="0073AF"/>
    <a:srgbClr val="00377D"/>
    <a:srgbClr val="B9EBFF"/>
    <a:srgbClr val="D1F2F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584" autoAdjust="0"/>
  </p:normalViewPr>
  <p:slideViewPr>
    <p:cSldViewPr snapToGrid="0"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5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241F3-DED5-42B2-81B4-0F289AB66E89}" type="datetimeFigureOut">
              <a:rPr lang="fr-BE" smtClean="0"/>
              <a:pPr/>
              <a:t>25-10-16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88544-5E72-4E17-AFB5-52C01F56E848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22693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88544-5E72-4E17-AFB5-52C01F56E848}" type="slidenum">
              <a:rPr lang="fr-BE" smtClean="0"/>
              <a:pPr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31183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88544-5E72-4E17-AFB5-52C01F56E848}" type="slidenum">
              <a:rPr lang="fr-BE" smtClean="0"/>
              <a:pPr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4155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88544-5E72-4E17-AFB5-52C01F56E848}" type="slidenum">
              <a:rPr lang="fr-BE" smtClean="0"/>
              <a:pPr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64861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88544-5E72-4E17-AFB5-52C01F56E848}" type="slidenum">
              <a:rPr lang="fr-BE" smtClean="0"/>
              <a:pPr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20817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72C5-9AB1-40D4-8A1A-9AC2B538C03C}" type="datetimeFigureOut">
              <a:rPr lang="fr-BE" smtClean="0"/>
              <a:pPr/>
              <a:t>25-10-16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099F-B3A3-4DF2-AA6F-52A29B95EAD5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00483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72C5-9AB1-40D4-8A1A-9AC2B538C03C}" type="datetimeFigureOut">
              <a:rPr lang="fr-BE" smtClean="0"/>
              <a:pPr/>
              <a:t>25-10-16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099F-B3A3-4DF2-AA6F-52A29B95EAD5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37612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72C5-9AB1-40D4-8A1A-9AC2B538C03C}" type="datetimeFigureOut">
              <a:rPr lang="fr-BE" smtClean="0"/>
              <a:pPr/>
              <a:t>25-10-16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099F-B3A3-4DF2-AA6F-52A29B95EAD5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6543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72C5-9AB1-40D4-8A1A-9AC2B538C03C}" type="datetimeFigureOut">
              <a:rPr lang="fr-BE" smtClean="0"/>
              <a:pPr/>
              <a:t>25-10-16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099F-B3A3-4DF2-AA6F-52A29B95EAD5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47267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72C5-9AB1-40D4-8A1A-9AC2B538C03C}" type="datetimeFigureOut">
              <a:rPr lang="fr-BE" smtClean="0"/>
              <a:pPr/>
              <a:t>25-10-16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099F-B3A3-4DF2-AA6F-52A29B95EAD5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36825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72C5-9AB1-40D4-8A1A-9AC2B538C03C}" type="datetimeFigureOut">
              <a:rPr lang="fr-BE" smtClean="0"/>
              <a:pPr/>
              <a:t>25-10-16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099F-B3A3-4DF2-AA6F-52A29B95EAD5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86269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72C5-9AB1-40D4-8A1A-9AC2B538C03C}" type="datetimeFigureOut">
              <a:rPr lang="fr-BE" smtClean="0"/>
              <a:pPr/>
              <a:t>25-10-16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099F-B3A3-4DF2-AA6F-52A29B95EAD5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99329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72C5-9AB1-40D4-8A1A-9AC2B538C03C}" type="datetimeFigureOut">
              <a:rPr lang="fr-BE" smtClean="0"/>
              <a:pPr/>
              <a:t>25-10-16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099F-B3A3-4DF2-AA6F-52A29B95EAD5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52718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72C5-9AB1-40D4-8A1A-9AC2B538C03C}" type="datetimeFigureOut">
              <a:rPr lang="fr-BE" smtClean="0"/>
              <a:pPr/>
              <a:t>25-10-16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099F-B3A3-4DF2-AA6F-52A29B95EAD5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26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72C5-9AB1-40D4-8A1A-9AC2B538C03C}" type="datetimeFigureOut">
              <a:rPr lang="fr-BE" smtClean="0"/>
              <a:pPr/>
              <a:t>25-10-16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099F-B3A3-4DF2-AA6F-52A29B95EAD5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7981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972C5-9AB1-40D4-8A1A-9AC2B538C03C}" type="datetimeFigureOut">
              <a:rPr lang="fr-BE" smtClean="0"/>
              <a:pPr/>
              <a:t>25-10-16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099F-B3A3-4DF2-AA6F-52A29B95EAD5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9862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972C5-9AB1-40D4-8A1A-9AC2B538C03C}" type="datetimeFigureOut">
              <a:rPr lang="fr-BE" smtClean="0"/>
              <a:pPr/>
              <a:t>25-10-16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0099F-B3A3-4DF2-AA6F-52A29B95EAD5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98534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Application en</a:t>
            </a:r>
            <a:br>
              <a:rPr lang="fr-FR" dirty="0"/>
            </a:br>
            <a:r>
              <a:rPr lang="fr-FR" dirty="0"/>
              <a:t> maintenance industrielle : carte de contrôle</a:t>
            </a:r>
          </a:p>
        </p:txBody>
      </p:sp>
    </p:spTree>
    <p:extLst>
      <p:ext uri="{BB962C8B-B14F-4D97-AF65-F5344CB8AC3E}">
        <p14:creationId xmlns:p14="http://schemas.microsoft.com/office/powerpoint/2010/main" val="248069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12"/>
          <p:cNvGrpSpPr/>
          <p:nvPr/>
        </p:nvGrpSpPr>
        <p:grpSpPr>
          <a:xfrm>
            <a:off x="246610" y="540949"/>
            <a:ext cx="8857633" cy="494319"/>
            <a:chOff x="563770" y="842251"/>
            <a:chExt cx="8857633" cy="494319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770" y="1104156"/>
              <a:ext cx="8857633" cy="232414"/>
            </a:xfrm>
            <a:prstGeom prst="rect">
              <a:avLst/>
            </a:prstGeom>
            <a:effectLst>
              <a:outerShdw blurRad="50800" dist="38100" dir="16200000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8" name="ZoneTexte 7"/>
            <p:cNvSpPr txBox="1"/>
            <p:nvPr/>
          </p:nvSpPr>
          <p:spPr>
            <a:xfrm>
              <a:off x="903353" y="842251"/>
              <a:ext cx="80556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b="1" dirty="0">
                  <a:solidFill>
                    <a:srgbClr val="0073AF"/>
                  </a:solidFill>
                  <a:latin typeface="Arial Rounded MT Bold" pitchFamily="34" charset="0"/>
                </a:rPr>
                <a:t> </a:t>
              </a:r>
              <a:r>
                <a:rPr lang="fr-FR" sz="2000" b="1" dirty="0">
                  <a:solidFill>
                    <a:srgbClr val="0073A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itchFamily="34" charset="0"/>
                </a:rPr>
                <a:t>Buts et bénéfices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825500" y="1659416"/>
            <a:ext cx="7061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 La carte de contrôle augmente la productivité et diminue les coûts.  Elle empêche le sous et le sur contrôle, donne des indications sur les causes des problèmes, permet de mesurer la </a:t>
            </a:r>
            <a:r>
              <a:rPr lang="fr-FR" dirty="0" err="1"/>
              <a:t>capabilité</a:t>
            </a:r>
            <a:r>
              <a:rPr lang="fr-FR" dirty="0"/>
              <a:t> du processus, est un outil simple à utiliser par tous et fournit un langage commun pour présenter un procédé.</a:t>
            </a:r>
          </a:p>
          <a:p>
            <a:r>
              <a:rPr lang="fr-FR" dirty="0"/>
              <a:t> </a:t>
            </a:r>
          </a:p>
          <a:p>
            <a:r>
              <a:rPr lang="fr-FR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06658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12"/>
          <p:cNvGrpSpPr/>
          <p:nvPr/>
        </p:nvGrpSpPr>
        <p:grpSpPr>
          <a:xfrm>
            <a:off x="246610" y="540949"/>
            <a:ext cx="8857633" cy="494319"/>
            <a:chOff x="563770" y="842251"/>
            <a:chExt cx="8857633" cy="494319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770" y="1104156"/>
              <a:ext cx="8857633" cy="232414"/>
            </a:xfrm>
            <a:prstGeom prst="rect">
              <a:avLst/>
            </a:prstGeom>
            <a:effectLst>
              <a:outerShdw blurRad="50800" dist="38100" dir="16200000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8" name="ZoneTexte 7"/>
            <p:cNvSpPr txBox="1"/>
            <p:nvPr/>
          </p:nvSpPr>
          <p:spPr>
            <a:xfrm>
              <a:off x="903353" y="842251"/>
              <a:ext cx="80556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b="1" dirty="0">
                  <a:solidFill>
                    <a:srgbClr val="0073AF"/>
                  </a:solidFill>
                  <a:latin typeface="Arial Rounded MT Bold" pitchFamily="34" charset="0"/>
                </a:rPr>
                <a:t> </a:t>
              </a:r>
              <a:r>
                <a:rPr lang="fr-FR" sz="2000" b="1" dirty="0">
                  <a:solidFill>
                    <a:srgbClr val="0073A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itchFamily="34" charset="0"/>
                </a:rPr>
                <a:t>Risques d’</a:t>
              </a:r>
              <a:r>
                <a:rPr lang="fr-FR" sz="2000" b="1" dirty="0" err="1">
                  <a:solidFill>
                    <a:srgbClr val="0073A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itchFamily="34" charset="0"/>
                </a:rPr>
                <a:t>échantillonage</a:t>
              </a:r>
              <a:endParaRPr lang="fr-FR" sz="2000" b="1" dirty="0">
                <a:solidFill>
                  <a:srgbClr val="0073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071880" y="1714699"/>
            <a:ext cx="68376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87CD"/>
                </a:solidFill>
              </a:rPr>
              <a:t>Erreur de type 1 </a:t>
            </a:r>
            <a:r>
              <a:rPr lang="fr-FR" dirty="0"/>
              <a:t>: les cartes indiquent que le procédé sort des normes (fausse alarme) donc on réagit sur une cause ou l’autre alors qu’aucun changement ne s’est produit (risque alpha).</a:t>
            </a:r>
            <a:br>
              <a:rPr lang="fr-FR" dirty="0"/>
            </a:b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87CD"/>
                </a:solidFill>
              </a:rPr>
              <a:t>Erreur de type 2 </a:t>
            </a:r>
            <a:r>
              <a:rPr lang="fr-FR" dirty="0"/>
              <a:t>: les cartes de contrôle n’indiquent aucun travers  donc on ne réagit pas alors qu’un changement s’est produit (risque beta).</a:t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fr-FR" dirty="0"/>
          </a:p>
          <a:p>
            <a:r>
              <a:rPr lang="fr-FR" dirty="0"/>
              <a:t>On navigue entre ces deux risques opposés.</a:t>
            </a:r>
          </a:p>
        </p:txBody>
      </p:sp>
    </p:spTree>
    <p:extLst>
      <p:ext uri="{BB962C8B-B14F-4D97-AF65-F5344CB8AC3E}">
        <p14:creationId xmlns:p14="http://schemas.microsoft.com/office/powerpoint/2010/main" val="3771676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N(μ,σ</a:t>
            </a:r>
            <a:r>
              <a:rPr lang="fr-FR" baseline="30000" dirty="0"/>
              <a:t>2</a:t>
            </a:r>
            <a:r>
              <a:rPr lang="fr-FR" dirty="0"/>
              <a:t>)</a:t>
            </a:r>
          </a:p>
          <a:p>
            <a:r>
              <a:rPr lang="fr-FR" dirty="0"/>
              <a:t>Détermination des limites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grpSp>
        <p:nvGrpSpPr>
          <p:cNvPr id="5" name="Groupe 10"/>
          <p:cNvGrpSpPr/>
          <p:nvPr/>
        </p:nvGrpSpPr>
        <p:grpSpPr>
          <a:xfrm>
            <a:off x="496957" y="70376"/>
            <a:ext cx="8607287" cy="430887"/>
            <a:chOff x="950841" y="31779"/>
            <a:chExt cx="8149552" cy="575050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41" y="355219"/>
              <a:ext cx="8149552" cy="214761"/>
            </a:xfrm>
            <a:prstGeom prst="rect">
              <a:avLst/>
            </a:prstGeom>
            <a:effectLst>
              <a:outerShdw blurRad="101600" dist="50800" dir="16200000" rotWithShape="0">
                <a:srgbClr val="003769"/>
              </a:outerShdw>
            </a:effectLst>
          </p:spPr>
        </p:pic>
        <p:sp>
          <p:nvSpPr>
            <p:cNvPr id="7" name="ZoneTexte 6"/>
            <p:cNvSpPr txBox="1"/>
            <p:nvPr/>
          </p:nvSpPr>
          <p:spPr>
            <a:xfrm>
              <a:off x="1088860" y="31779"/>
              <a:ext cx="7723242" cy="575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b="1" dirty="0">
                  <a:solidFill>
                    <a:srgbClr val="003769"/>
                  </a:solidFill>
                  <a:latin typeface="Arial Black" pitchFamily="34" charset="0"/>
                </a:rPr>
                <a:t>Carte de contrôle sur une moyenne</a:t>
              </a:r>
              <a:endParaRPr lang="fr-BE" sz="2200" b="1" dirty="0">
                <a:solidFill>
                  <a:srgbClr val="003769"/>
                </a:solidFill>
                <a:latin typeface="Arial Black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393808" y="3478391"/>
                <a:ext cx="7802880" cy="2168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BE" dirty="0"/>
                  <a:t>Intervalle de confiance sur une moyenne :</a:t>
                </a:r>
              </a:p>
              <a:p>
                <a:endParaRPr lang="fr-B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B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BE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fr-B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fr-B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fr-BE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fr-B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fr-B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B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acc>
                                <m:accPr>
                                  <m:chr m:val="̅"/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BE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fr-B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B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fr-B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fr-B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func>
                      <m:r>
                        <a:rPr lang="fr-BE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fr-B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fr-B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BE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BE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fr-B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B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fr-B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fr-B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fr-B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acc>
                                <m:accPr>
                                  <m:chr m:val="̅"/>
                                  <m:ctrlPr>
                                    <a:rPr lang="fr-B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B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fr-B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fr-B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BE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fr-B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B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fr-B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fr-B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func>
                      <m:r>
                        <a:rPr lang="fr-BE" i="1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fr-B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fr-BE" dirty="0"/>
              </a:p>
              <a:p>
                <a:endParaRPr lang="fr-BE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08" y="3478391"/>
                <a:ext cx="7802880" cy="2168029"/>
              </a:xfrm>
              <a:prstGeom prst="rect">
                <a:avLst/>
              </a:prstGeom>
              <a:blipFill>
                <a:blip r:embed="rId3"/>
                <a:stretch>
                  <a:fillRect l="-703" t="-169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ccolade ouvrante 7"/>
          <p:cNvSpPr/>
          <p:nvPr/>
        </p:nvSpPr>
        <p:spPr>
          <a:xfrm rot="16200000">
            <a:off x="3119122" y="4935219"/>
            <a:ext cx="195580" cy="9220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Accolade ouvrante 8"/>
          <p:cNvSpPr/>
          <p:nvPr/>
        </p:nvSpPr>
        <p:spPr>
          <a:xfrm rot="16200000">
            <a:off x="4702810" y="4935219"/>
            <a:ext cx="195580" cy="9220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2392680" y="5494020"/>
            <a:ext cx="584200" cy="525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488440" y="6103145"/>
            <a:ext cx="163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rgbClr val="0087CD"/>
                </a:solidFill>
              </a:rPr>
              <a:t>LCL - LWL</a:t>
            </a:r>
          </a:p>
        </p:txBody>
      </p:sp>
      <p:cxnSp>
        <p:nvCxnSpPr>
          <p:cNvPr id="14" name="Connecteur droit avec flèche 13"/>
          <p:cNvCxnSpPr/>
          <p:nvPr/>
        </p:nvCxnSpPr>
        <p:spPr>
          <a:xfrm flipH="1" flipV="1">
            <a:off x="4631689" y="5494020"/>
            <a:ext cx="693314" cy="44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736484" y="6017697"/>
            <a:ext cx="163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rgbClr val="0087CD"/>
                </a:solidFill>
              </a:rPr>
              <a:t>UCL - UWL</a:t>
            </a:r>
          </a:p>
        </p:txBody>
      </p:sp>
    </p:spTree>
    <p:extLst>
      <p:ext uri="{BB962C8B-B14F-4D97-AF65-F5344CB8AC3E}">
        <p14:creationId xmlns:p14="http://schemas.microsoft.com/office/powerpoint/2010/main" val="1025584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0"/>
            <a:ext cx="4487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47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/>
          </a:bodyPr>
          <a:lstStyle/>
          <a:p>
            <a:r>
              <a:rPr lang="fr-FR" sz="2800" dirty="0"/>
              <a:t>Objectif : amener le procédé de fabrication (s’il ne l’est pas) sous contrôle et garder le procédé sous contrôle. </a:t>
            </a:r>
          </a:p>
          <a:p>
            <a:r>
              <a:rPr lang="fr-FR" sz="2800" dirty="0"/>
              <a:t>Deux types de cartes de contrôle : </a:t>
            </a:r>
          </a:p>
          <a:p>
            <a:pPr lvl="1"/>
            <a:r>
              <a:rPr lang="fr-FR" sz="2400" dirty="0"/>
              <a:t>carte de contrôle pour variables (température, pression, viscosité, …).  Une carte de contrôle pour une variable mesurable comprend deux graphiques : un pour suivre la tendance centrale et l’autre pour suivre la dispersion du procédé. (</a:t>
            </a:r>
            <a:r>
              <a:rPr lang="fr-FR" sz="2400" dirty="0" err="1"/>
              <a:t>cfr</a:t>
            </a:r>
            <a:r>
              <a:rPr lang="fr-FR" sz="2400" dirty="0"/>
              <a:t> </a:t>
            </a:r>
            <a:r>
              <a:rPr lang="fr-FR" sz="2400" dirty="0" err="1"/>
              <a:t>slide</a:t>
            </a:r>
            <a:r>
              <a:rPr lang="fr-FR" sz="2400" dirty="0"/>
              <a:t> suivant)</a:t>
            </a:r>
            <a:br>
              <a:rPr lang="fr-FR" sz="2400" dirty="0"/>
            </a:br>
            <a:r>
              <a:rPr lang="fr-FR" sz="2400" dirty="0"/>
              <a:t>Comme mesure de dispersion, on prend l’étendue (cartes X-R) ou l’écart-type (cartes X-S )</a:t>
            </a:r>
          </a:p>
          <a:p>
            <a:pPr lvl="1"/>
            <a:r>
              <a:rPr lang="fr-FR" sz="2400" dirty="0"/>
              <a:t>carte de contrôle pour attributs (nombre de défauts apparaissant sur une unité produite).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258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9144000" cy="554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58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571500"/>
            <a:ext cx="8229600" cy="5554663"/>
          </a:xfrm>
        </p:spPr>
        <p:txBody>
          <a:bodyPr>
            <a:normAutofit lnSpcReduction="10000"/>
          </a:bodyPr>
          <a:lstStyle/>
          <a:p>
            <a:r>
              <a:rPr lang="fr-FR" sz="2800" dirty="0"/>
              <a:t>Deux produits fabriqués ne sont jamais exactement les mêmes car tout procédé contient de nombreuses sources de variabilité.</a:t>
            </a:r>
          </a:p>
          <a:p>
            <a:r>
              <a:rPr lang="fr-FR" sz="2800" dirty="0"/>
              <a:t>Les  sources potentielles de variation peuvent provenir de 5 éléments du procédé : la main d’œuvre, les machines, les matériaux, les méthodes, le milieu.</a:t>
            </a:r>
          </a:p>
          <a:p>
            <a:r>
              <a:rPr lang="fr-FR" sz="2800" dirty="0"/>
              <a:t>Enjeux :Les enjeux techniques et économiques sous-jacents sont majeurs.  Offrir un produit qui ne fonctionne pas bien peut entacher la réputation de l’entreprise et donc lui faire perdre des clients.  Des vérifications « manuelles » systématiques ou le remplacement de machines avant leur obsolescence ont un coût que l’entreprise n’a plus l’occasion de payer.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923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10"/>
          <p:cNvGrpSpPr/>
          <p:nvPr/>
        </p:nvGrpSpPr>
        <p:grpSpPr>
          <a:xfrm>
            <a:off x="496957" y="70376"/>
            <a:ext cx="8607287" cy="430887"/>
            <a:chOff x="950841" y="31779"/>
            <a:chExt cx="8149552" cy="575050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41" y="355219"/>
              <a:ext cx="8149552" cy="214761"/>
            </a:xfrm>
            <a:prstGeom prst="rect">
              <a:avLst/>
            </a:prstGeom>
            <a:effectLst>
              <a:outerShdw blurRad="101600" dist="50800" dir="16200000" rotWithShape="0">
                <a:srgbClr val="003769"/>
              </a:outerShdw>
            </a:effectLst>
          </p:spPr>
        </p:pic>
        <p:sp>
          <p:nvSpPr>
            <p:cNvPr id="8" name="ZoneTexte 7"/>
            <p:cNvSpPr txBox="1"/>
            <p:nvPr/>
          </p:nvSpPr>
          <p:spPr>
            <a:xfrm>
              <a:off x="1088860" y="31779"/>
              <a:ext cx="7723242" cy="575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b="1" dirty="0">
                  <a:solidFill>
                    <a:srgbClr val="003769"/>
                  </a:solidFill>
                  <a:latin typeface="Arial Black" pitchFamily="34" charset="0"/>
                </a:rPr>
                <a:t>Procédé sous contrôle</a:t>
              </a:r>
              <a:endParaRPr lang="fr-BE" sz="2200" b="1" dirty="0">
                <a:solidFill>
                  <a:srgbClr val="003769"/>
                </a:solidFill>
                <a:latin typeface="Arial Black" pitchFamily="34" charset="0"/>
              </a:endParaRPr>
            </a:p>
          </p:txBody>
        </p:sp>
      </p:grp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i="1" dirty="0"/>
              <a:t>Un procédé est dit sous contrôle statistique quand : </a:t>
            </a:r>
            <a:r>
              <a:rPr lang="fr-FR" dirty="0"/>
              <a:t>les seules sources de variation sont les causes normales, les distributions des variables qui caractérisent le procédé sont stables dans le temps. </a:t>
            </a:r>
          </a:p>
          <a:p>
            <a:r>
              <a:rPr lang="fr-FR" dirty="0"/>
              <a:t>But des outils de contrôle de procédés : </a:t>
            </a:r>
          </a:p>
          <a:p>
            <a:pPr lvl="1"/>
            <a:r>
              <a:rPr lang="fr-FR" dirty="0"/>
              <a:t>signaler quand une cause spéciale intervient </a:t>
            </a:r>
          </a:p>
          <a:p>
            <a:pPr lvl="1"/>
            <a:r>
              <a:rPr lang="fr-FR" dirty="0"/>
              <a:t>signaler quand le procédé n’est plus sous contrôle</a:t>
            </a:r>
          </a:p>
        </p:txBody>
      </p:sp>
    </p:spTree>
    <p:extLst>
      <p:ext uri="{BB962C8B-B14F-4D97-AF65-F5344CB8AC3E}">
        <p14:creationId xmlns:p14="http://schemas.microsoft.com/office/powerpoint/2010/main" val="379768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" t="14687" r="2547"/>
          <a:stretch/>
        </p:blipFill>
        <p:spPr bwMode="auto">
          <a:xfrm>
            <a:off x="777240" y="1833879"/>
            <a:ext cx="7632700" cy="2971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e 10"/>
          <p:cNvGrpSpPr/>
          <p:nvPr/>
        </p:nvGrpSpPr>
        <p:grpSpPr>
          <a:xfrm>
            <a:off x="496957" y="70376"/>
            <a:ext cx="8607287" cy="430887"/>
            <a:chOff x="950841" y="31779"/>
            <a:chExt cx="8149552" cy="575050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41" y="355219"/>
              <a:ext cx="8149552" cy="214761"/>
            </a:xfrm>
            <a:prstGeom prst="rect">
              <a:avLst/>
            </a:prstGeom>
            <a:effectLst>
              <a:outerShdw blurRad="101600" dist="50800" dir="16200000" rotWithShape="0">
                <a:srgbClr val="003769"/>
              </a:outerShdw>
            </a:effectLst>
          </p:spPr>
        </p:pic>
        <p:sp>
          <p:nvSpPr>
            <p:cNvPr id="8" name="ZoneTexte 7"/>
            <p:cNvSpPr txBox="1"/>
            <p:nvPr/>
          </p:nvSpPr>
          <p:spPr>
            <a:xfrm>
              <a:off x="1088860" y="31779"/>
              <a:ext cx="7723242" cy="575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b="1" dirty="0">
                  <a:solidFill>
                    <a:srgbClr val="003769"/>
                  </a:solidFill>
                  <a:latin typeface="Arial Black" pitchFamily="34" charset="0"/>
                </a:rPr>
                <a:t>Cartes de contrôle</a:t>
              </a:r>
              <a:endParaRPr lang="fr-BE" sz="2200" b="1" dirty="0">
                <a:solidFill>
                  <a:srgbClr val="003769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0395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246610" y="540949"/>
            <a:ext cx="8857633" cy="494319"/>
            <a:chOff x="563770" y="842251"/>
            <a:chExt cx="8857633" cy="494319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770" y="1104156"/>
              <a:ext cx="8857633" cy="232414"/>
            </a:xfrm>
            <a:prstGeom prst="rect">
              <a:avLst/>
            </a:prstGeom>
            <a:effectLst>
              <a:outerShdw blurRad="50800" dist="38100" dir="16200000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9" name="ZoneTexte 8"/>
            <p:cNvSpPr txBox="1"/>
            <p:nvPr/>
          </p:nvSpPr>
          <p:spPr>
            <a:xfrm>
              <a:off x="903353" y="842251"/>
              <a:ext cx="80556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b="1" dirty="0">
                  <a:solidFill>
                    <a:srgbClr val="0073AF"/>
                  </a:solidFill>
                  <a:latin typeface="Arial Rounded MT Bold" pitchFamily="34" charset="0"/>
                </a:rPr>
                <a:t> </a:t>
              </a:r>
              <a:r>
                <a:rPr lang="fr-FR" sz="2000" b="1" dirty="0">
                  <a:solidFill>
                    <a:srgbClr val="0073A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itchFamily="34" charset="0"/>
                </a:rPr>
                <a:t>Phase de conception de la carte</a:t>
              </a: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496957" y="70376"/>
            <a:ext cx="8607287" cy="430887"/>
            <a:chOff x="950841" y="31779"/>
            <a:chExt cx="8149552" cy="575050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41" y="355219"/>
              <a:ext cx="8149552" cy="214761"/>
            </a:xfrm>
            <a:prstGeom prst="rect">
              <a:avLst/>
            </a:prstGeom>
            <a:effectLst>
              <a:outerShdw blurRad="101600" dist="50800" dir="16200000" rotWithShape="0">
                <a:srgbClr val="003769"/>
              </a:outerShdw>
            </a:effectLst>
          </p:spPr>
        </p:pic>
        <p:sp>
          <p:nvSpPr>
            <p:cNvPr id="14" name="ZoneTexte 13"/>
            <p:cNvSpPr txBox="1"/>
            <p:nvPr/>
          </p:nvSpPr>
          <p:spPr>
            <a:xfrm>
              <a:off x="1088860" y="31779"/>
              <a:ext cx="7723242" cy="575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b="1" dirty="0" err="1">
                  <a:solidFill>
                    <a:srgbClr val="003769"/>
                  </a:solidFill>
                  <a:latin typeface="Arial Black" pitchFamily="34" charset="0"/>
                </a:rPr>
                <a:t>Procedure</a:t>
              </a:r>
              <a:r>
                <a:rPr lang="fr-FR" sz="2200" b="1" dirty="0">
                  <a:solidFill>
                    <a:srgbClr val="003769"/>
                  </a:solidFill>
                  <a:latin typeface="Arial Black" pitchFamily="34" charset="0"/>
                </a:rPr>
                <a:t> utilisée</a:t>
              </a:r>
              <a:endParaRPr lang="fr-BE" sz="2200" b="1" dirty="0">
                <a:solidFill>
                  <a:srgbClr val="003769"/>
                </a:solidFill>
                <a:latin typeface="Arial Black" pitchFamily="34" charset="0"/>
              </a:endParaRPr>
            </a:p>
          </p:txBody>
        </p:sp>
      </p:grpSp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17" y="3708400"/>
            <a:ext cx="8857633" cy="327243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20000"/>
              </a:prstClr>
            </a:outerShdw>
          </a:effectLst>
        </p:spPr>
      </p:pic>
      <p:sp>
        <p:nvSpPr>
          <p:cNvPr id="15" name="ZoneTexte 14"/>
          <p:cNvSpPr txBox="1"/>
          <p:nvPr/>
        </p:nvSpPr>
        <p:spPr>
          <a:xfrm>
            <a:off x="687793" y="3601649"/>
            <a:ext cx="8055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rgbClr val="0073AF"/>
                </a:solidFill>
                <a:latin typeface="Arial Rounded MT Bold" pitchFamily="34" charset="0"/>
              </a:rPr>
              <a:t> </a:t>
            </a:r>
            <a:r>
              <a:rPr lang="fr-FR" sz="2000" b="1" dirty="0">
                <a:solidFill>
                  <a:srgbClr val="0073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Phase d’exploitation ou de suivi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800100" y="1168400"/>
            <a:ext cx="7404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Accumuler suffisamment d’échantillons (25 min) pour estimer les paramètres de la population étudiée (moyenne – écart-type)</a:t>
            </a:r>
          </a:p>
          <a:p>
            <a:pPr marL="285750" indent="-285750">
              <a:buFontTx/>
              <a:buChar char="-"/>
            </a:pPr>
            <a:r>
              <a:rPr lang="fr-BE" dirty="0"/>
              <a:t>Vérifier la stabilité du modèle</a:t>
            </a:r>
          </a:p>
          <a:p>
            <a:pPr marL="285750" indent="-285750">
              <a:buFontTx/>
              <a:buChar char="-"/>
            </a:pPr>
            <a:r>
              <a:rPr lang="fr-BE" dirty="0"/>
              <a:t>Quand stabilité ok, établir les limites de contrôle et de surveillance.</a:t>
            </a:r>
          </a:p>
          <a:p>
            <a:pPr marL="285750" indent="-285750">
              <a:buFontTx/>
              <a:buChar char="-"/>
            </a:pPr>
            <a:endParaRPr lang="fr-BE" dirty="0"/>
          </a:p>
        </p:txBody>
      </p:sp>
      <p:sp>
        <p:nvSpPr>
          <p:cNvPr id="16" name="ZoneTexte 15"/>
          <p:cNvSpPr txBox="1"/>
          <p:nvPr/>
        </p:nvSpPr>
        <p:spPr>
          <a:xfrm>
            <a:off x="749300" y="6235700"/>
            <a:ext cx="704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Ref</a:t>
            </a:r>
            <a:r>
              <a:rPr lang="fr-FR" sz="1200" dirty="0"/>
              <a:t> : Cartes de contrôle de </a:t>
            </a:r>
            <a:r>
              <a:rPr lang="fr-FR" sz="1200" dirty="0" err="1"/>
              <a:t>Shewhart</a:t>
            </a:r>
            <a:endParaRPr lang="fr-FR" sz="1200" dirty="0"/>
          </a:p>
          <a:p>
            <a:r>
              <a:rPr lang="fr-FR" sz="1200" dirty="0"/>
              <a:t>MTH-2301 Méthodes statistiques en ingénierie Guy Cloutier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687793" y="4323080"/>
            <a:ext cx="6297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Effectuer le suivi à l’aide de la carte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Les nouvelles statistiques sont inscrites sitôt disponibles et donc interprétées directement.  Diagnostic rapide.</a:t>
            </a:r>
          </a:p>
        </p:txBody>
      </p:sp>
    </p:spTree>
    <p:extLst>
      <p:ext uri="{BB962C8B-B14F-4D97-AF65-F5344CB8AC3E}">
        <p14:creationId xmlns:p14="http://schemas.microsoft.com/office/powerpoint/2010/main" val="2859442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" t="14687" r="2547"/>
          <a:stretch/>
        </p:blipFill>
        <p:spPr bwMode="auto">
          <a:xfrm>
            <a:off x="431800" y="863599"/>
            <a:ext cx="7632700" cy="2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57200" y="3871942"/>
            <a:ext cx="789940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Graphique sur lequel on fait correspondre un point à chacune des valeurs d’une statistique calculée à partir d’échantillons successifs prélevés dans une fabrication.</a:t>
            </a:r>
          </a:p>
          <a:p>
            <a:r>
              <a:rPr lang="fr-FR" dirty="0"/>
              <a:t> </a:t>
            </a:r>
          </a:p>
          <a:p>
            <a:r>
              <a:rPr lang="fr-FR" dirty="0"/>
              <a:t>Abscisse : le numéro de l’échantillon</a:t>
            </a:r>
          </a:p>
          <a:p>
            <a:r>
              <a:rPr lang="fr-FR" dirty="0"/>
              <a:t>Ordonnées : valeur de la statistique calculée sur cet échantillon.</a:t>
            </a:r>
          </a:p>
          <a:p>
            <a:r>
              <a:rPr lang="fr-FR" dirty="0"/>
              <a:t>La carte contient aussi : </a:t>
            </a:r>
          </a:p>
          <a:p>
            <a:pPr lvl="0"/>
            <a:r>
              <a:rPr lang="fr-FR" dirty="0"/>
              <a:t>une ligne centrale : valeur moyenne de la statistique quand le processus est sous contrôle.</a:t>
            </a:r>
          </a:p>
          <a:p>
            <a:pPr lvl="0"/>
            <a:r>
              <a:rPr lang="fr-FR" dirty="0"/>
              <a:t>Les limites de contrôle inférieures.</a:t>
            </a:r>
          </a:p>
          <a:p>
            <a:pPr lvl="0"/>
            <a:r>
              <a:rPr lang="fr-FR" dirty="0"/>
              <a:t>Les limites de contrôle supérieures.</a:t>
            </a:r>
          </a:p>
        </p:txBody>
      </p:sp>
      <p:grpSp>
        <p:nvGrpSpPr>
          <p:cNvPr id="6" name="Groupe 10"/>
          <p:cNvGrpSpPr/>
          <p:nvPr/>
        </p:nvGrpSpPr>
        <p:grpSpPr>
          <a:xfrm>
            <a:off x="496957" y="70376"/>
            <a:ext cx="8607287" cy="430887"/>
            <a:chOff x="950841" y="31779"/>
            <a:chExt cx="8149552" cy="575050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41" y="355219"/>
              <a:ext cx="8149552" cy="214761"/>
            </a:xfrm>
            <a:prstGeom prst="rect">
              <a:avLst/>
            </a:prstGeom>
            <a:effectLst>
              <a:outerShdw blurRad="101600" dist="50800" dir="16200000" rotWithShape="0">
                <a:srgbClr val="003769"/>
              </a:outerShdw>
            </a:effectLst>
          </p:spPr>
        </p:pic>
        <p:sp>
          <p:nvSpPr>
            <p:cNvPr id="8" name="ZoneTexte 7"/>
            <p:cNvSpPr txBox="1"/>
            <p:nvPr/>
          </p:nvSpPr>
          <p:spPr>
            <a:xfrm>
              <a:off x="1088860" y="31779"/>
              <a:ext cx="7723242" cy="575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b="1" dirty="0">
                  <a:solidFill>
                    <a:srgbClr val="003769"/>
                  </a:solidFill>
                  <a:latin typeface="Arial Black" pitchFamily="34" charset="0"/>
                </a:rPr>
                <a:t>Cartes de contrôle</a:t>
              </a:r>
              <a:endParaRPr lang="fr-BE" sz="2200" b="1" dirty="0">
                <a:solidFill>
                  <a:srgbClr val="003769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0105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700" y="684056"/>
            <a:ext cx="80010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b="1" dirty="0"/>
          </a:p>
          <a:p>
            <a:r>
              <a:rPr lang="fr-FR" dirty="0"/>
              <a:t> </a:t>
            </a:r>
          </a:p>
          <a:p>
            <a:r>
              <a:rPr lang="fr-FR" dirty="0"/>
              <a:t>Idée : mettre en évidence des séquences qui ont peu de chances d’être observées si le processus est sous contrôle.</a:t>
            </a:r>
          </a:p>
          <a:p>
            <a:r>
              <a:rPr lang="fr-FR" dirty="0"/>
              <a:t>Les règles de décisions pour la détection d’une alarme sont les suivantes : </a:t>
            </a:r>
          </a:p>
          <a:p>
            <a:r>
              <a:rPr lang="fr-FR" dirty="0"/>
              <a:t> </a:t>
            </a:r>
          </a:p>
        </p:txBody>
      </p:sp>
      <p:grpSp>
        <p:nvGrpSpPr>
          <p:cNvPr id="6" name="Groupe 12"/>
          <p:cNvGrpSpPr/>
          <p:nvPr/>
        </p:nvGrpSpPr>
        <p:grpSpPr>
          <a:xfrm>
            <a:off x="246610" y="540949"/>
            <a:ext cx="8857633" cy="494319"/>
            <a:chOff x="563770" y="842251"/>
            <a:chExt cx="8857633" cy="494319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770" y="1104156"/>
              <a:ext cx="8857633" cy="232414"/>
            </a:xfrm>
            <a:prstGeom prst="rect">
              <a:avLst/>
            </a:prstGeom>
            <a:effectLst>
              <a:outerShdw blurRad="50800" dist="38100" dir="16200000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8" name="ZoneTexte 7"/>
            <p:cNvSpPr txBox="1"/>
            <p:nvPr/>
          </p:nvSpPr>
          <p:spPr>
            <a:xfrm>
              <a:off x="903353" y="842251"/>
              <a:ext cx="80556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200" b="1" dirty="0">
                  <a:solidFill>
                    <a:srgbClr val="0073AF"/>
                  </a:solidFill>
                  <a:latin typeface="Arial Rounded MT Bold" pitchFamily="34" charset="0"/>
                </a:rPr>
                <a:t> </a:t>
              </a:r>
              <a:r>
                <a:rPr lang="fr-FR" sz="2000" b="1" dirty="0">
                  <a:solidFill>
                    <a:srgbClr val="0073A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itchFamily="34" charset="0"/>
                </a:rPr>
                <a:t>Règles utilisées pour la détection d’alarme</a:t>
              </a:r>
            </a:p>
          </p:txBody>
        </p:sp>
      </p:grp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t="52222"/>
          <a:stretch/>
        </p:blipFill>
        <p:spPr>
          <a:xfrm>
            <a:off x="4506079" y="3210560"/>
            <a:ext cx="4534930" cy="32766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/>
          <a:srcRect b="52593"/>
          <a:stretch/>
        </p:blipFill>
        <p:spPr>
          <a:xfrm>
            <a:off x="490457" y="2291080"/>
            <a:ext cx="453493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43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52222"/>
          <a:stretch/>
        </p:blipFill>
        <p:spPr>
          <a:xfrm>
            <a:off x="4792980" y="0"/>
            <a:ext cx="4387708" cy="32766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b="54667"/>
          <a:stretch/>
        </p:blipFill>
        <p:spPr>
          <a:xfrm>
            <a:off x="525780" y="60960"/>
            <a:ext cx="4387708" cy="310896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t="51445" b="7167"/>
          <a:stretch/>
        </p:blipFill>
        <p:spPr>
          <a:xfrm>
            <a:off x="4660900" y="3348990"/>
            <a:ext cx="4575941" cy="28384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b="60482"/>
          <a:stretch/>
        </p:blipFill>
        <p:spPr>
          <a:xfrm>
            <a:off x="217039" y="3421380"/>
            <a:ext cx="4575941" cy="271018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81000" y="6082080"/>
            <a:ext cx="4008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Parmi 3 points d’affilée, 2 se retrouvent en limite ou hors limite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956941" y="6131560"/>
            <a:ext cx="35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Parmi 5 points d’affilée, 4 se retrouvent en zone C ou au-delà.</a:t>
            </a:r>
          </a:p>
        </p:txBody>
      </p:sp>
    </p:spTree>
    <p:extLst>
      <p:ext uri="{BB962C8B-B14F-4D97-AF65-F5344CB8AC3E}">
        <p14:creationId xmlns:p14="http://schemas.microsoft.com/office/powerpoint/2010/main" val="3136618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50963"/>
          <a:stretch/>
        </p:blipFill>
        <p:spPr>
          <a:xfrm>
            <a:off x="4300220" y="3357880"/>
            <a:ext cx="4644998" cy="33629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b="60222"/>
          <a:stretch/>
        </p:blipFill>
        <p:spPr>
          <a:xfrm>
            <a:off x="642620" y="381000"/>
            <a:ext cx="4644998" cy="272796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95960" y="3190240"/>
            <a:ext cx="428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15 points d’affilée à l’intérieur de la zone AB </a:t>
            </a:r>
          </a:p>
          <a:p>
            <a:r>
              <a:rPr lang="fr-BE" dirty="0"/>
              <a:t>(des deux côtés de la ligne centrale)</a:t>
            </a:r>
          </a:p>
        </p:txBody>
      </p:sp>
    </p:spTree>
    <p:extLst>
      <p:ext uri="{BB962C8B-B14F-4D97-AF65-F5344CB8AC3E}">
        <p14:creationId xmlns:p14="http://schemas.microsoft.com/office/powerpoint/2010/main" val="2227845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3875</TotalTime>
  <Words>314</Words>
  <Application>Microsoft Office PowerPoint</Application>
  <PresentationFormat>On-screen Show (4:3)</PresentationFormat>
  <Paragraphs>64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Cambria Math</vt:lpstr>
      <vt:lpstr>Arial</vt:lpstr>
      <vt:lpstr>Arial Rounded MT Bold</vt:lpstr>
      <vt:lpstr>Calibri Light</vt:lpstr>
      <vt:lpstr>Arial Black</vt:lpstr>
      <vt:lpstr>Office Theme</vt:lpstr>
      <vt:lpstr>Application en  maintenance industrielle : carte de contrôle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Andre</dc:creator>
  <cp:lastModifiedBy>CHARLIER Christine</cp:lastModifiedBy>
  <cp:revision>298</cp:revision>
  <dcterms:created xsi:type="dcterms:W3CDTF">2012-06-22T19:11:29Z</dcterms:created>
  <dcterms:modified xsi:type="dcterms:W3CDTF">2016-10-25T07:27:48Z</dcterms:modified>
</cp:coreProperties>
</file>